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9" r:id="rId5"/>
    <p:sldId id="280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65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rodrigues.loc@gmail.com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5" Type="http://schemas.openxmlformats.org/officeDocument/2006/relationships/hyperlink" Target="http://www.amanf.org.br/" TargetMode="External"/><Relationship Id="rId4" Type="http://schemas.openxmlformats.org/officeDocument/2006/relationships/hyperlink" Target="http://www.lormedico.blogspot.com.b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89389" y="858467"/>
            <a:ext cx="4240291" cy="1369828"/>
          </a:xfrm>
        </p:spPr>
        <p:txBody>
          <a:bodyPr>
            <a:normAutofit fontScale="90000"/>
          </a:bodyPr>
          <a:lstStyle/>
          <a:p>
            <a:r>
              <a:rPr lang="pt-BR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rede humana de apoio às pessoas com </a:t>
            </a:r>
            <a:r>
              <a:rPr lang="pt-BR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neurofibromatoses</a:t>
            </a:r>
            <a:endParaRPr lang="pt-BR" sz="3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89388" y="3160450"/>
            <a:ext cx="4127327" cy="2897079"/>
          </a:xfrm>
        </p:spPr>
        <p:txBody>
          <a:bodyPr>
            <a:noAutofit/>
          </a:bodyPr>
          <a:lstStyle/>
          <a:p>
            <a:r>
              <a:rPr lang="pt-BR" sz="1400" b="1" dirty="0">
                <a:solidFill>
                  <a:schemeClr val="tx1"/>
                </a:solidFill>
              </a:rPr>
              <a:t>Dr. Luiz Oswaldo Carneiro Rodrigues</a:t>
            </a:r>
          </a:p>
          <a:p>
            <a:r>
              <a:rPr lang="pt-BR" sz="1400" dirty="0"/>
              <a:t>Professor Titular</a:t>
            </a:r>
          </a:p>
          <a:p>
            <a:r>
              <a:rPr lang="pt-BR" sz="1400" dirty="0"/>
              <a:t>Coordenador Clínico do Centro de Referência em Neurofibromatoses</a:t>
            </a:r>
          </a:p>
          <a:p>
            <a:r>
              <a:rPr lang="pt-BR" sz="1400" dirty="0"/>
              <a:t>Hospital das Clínicas da Universidade Federal de Minas Gerais</a:t>
            </a:r>
          </a:p>
          <a:p>
            <a:r>
              <a:rPr lang="pt-BR" sz="1400" dirty="0"/>
              <a:t> </a:t>
            </a:r>
          </a:p>
        </p:txBody>
      </p:sp>
      <p:pic>
        <p:nvPicPr>
          <p:cNvPr id="4" name="Espaço Reservado para Conteúdo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401" y="858468"/>
            <a:ext cx="4787985" cy="5036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335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4685924" cy="668783"/>
          </a:xfrm>
        </p:spPr>
        <p:txBody>
          <a:bodyPr>
            <a:normAutofit/>
          </a:bodyPr>
          <a:lstStyle/>
          <a:p>
            <a:r>
              <a:rPr lang="pt-BR" sz="2400" dirty="0" smtClean="0"/>
              <a:t>Neurofibromatoses</a:t>
            </a:r>
            <a:endParaRPr lang="pt-BR" sz="24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354274" cy="3541714"/>
          </a:xfrm>
        </p:spPr>
        <p:txBody>
          <a:bodyPr/>
          <a:lstStyle/>
          <a:p>
            <a:r>
              <a:rPr lang="pt-B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São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doenças genéticas que atingem cerca de oitenta mil pessoas no Brasil e que fazem parte do grande grupo </a:t>
            </a:r>
            <a:r>
              <a:rPr lang="pt-B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das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doenças raras.</a:t>
            </a:r>
          </a:p>
          <a:p>
            <a:endParaRPr lang="pt-BR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753" y="592666"/>
            <a:ext cx="3925656" cy="523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36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217726" y="592139"/>
            <a:ext cx="4357451" cy="4006494"/>
          </a:xfrm>
        </p:spPr>
        <p:txBody>
          <a:bodyPr/>
          <a:lstStyle/>
          <a:p>
            <a:r>
              <a:rPr lang="pt-BR" dirty="0"/>
              <a:t>As NF constituem três doenças </a:t>
            </a:r>
            <a:r>
              <a:rPr lang="pt-BR" dirty="0" smtClean="0"/>
              <a:t>distintas, que </a:t>
            </a:r>
            <a:r>
              <a:rPr lang="pt-BR" dirty="0"/>
              <a:t>possuem com comum o aparecimento de tumores no sistema nervoso e na </a:t>
            </a:r>
            <a:r>
              <a:rPr lang="pt-BR" dirty="0" smtClean="0"/>
              <a:t>pele</a:t>
            </a:r>
            <a:r>
              <a:rPr lang="pt-BR" dirty="0"/>
              <a:t>:</a:t>
            </a:r>
            <a:endParaRPr lang="pt-BR" dirty="0" smtClean="0"/>
          </a:p>
          <a:p>
            <a:r>
              <a:rPr lang="pt-BR" sz="3200" dirty="0"/>
              <a:t>NF1, NF2 e Schwannomatose</a:t>
            </a:r>
            <a:endParaRPr lang="pt-BR" sz="3200" dirty="0"/>
          </a:p>
          <a:p>
            <a:r>
              <a:rPr lang="pt-BR" dirty="0" smtClean="0"/>
              <a:t>No </a:t>
            </a:r>
            <a:r>
              <a:rPr lang="pt-BR" dirty="0"/>
              <a:t>restante de sua apresentação, cada uma das NF é completamente distinta das demais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520" y="592138"/>
            <a:ext cx="4968769" cy="5199062"/>
          </a:xfrm>
        </p:spPr>
      </p:pic>
    </p:spTree>
    <p:extLst>
      <p:ext uri="{BB962C8B-B14F-4D97-AF65-F5344CB8AC3E}">
        <p14:creationId xmlns:p14="http://schemas.microsoft.com/office/powerpoint/2010/main" val="15937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988053"/>
              </p:ext>
            </p:extLst>
          </p:nvPr>
        </p:nvGraphicFramePr>
        <p:xfrm>
          <a:off x="1473693" y="428625"/>
          <a:ext cx="9321553" cy="7747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330389"/>
                <a:gridCol w="2423603"/>
                <a:gridCol w="2408262"/>
                <a:gridCol w="2159299"/>
              </a:tblGrid>
              <a:tr h="3094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 smtClean="0"/>
                        <a:t>TIPOS</a:t>
                      </a:r>
                      <a:endParaRPr lang="pt-BR" sz="1800" b="1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54816" marR="548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/>
                        <a:t>NF1</a:t>
                      </a:r>
                      <a:endParaRPr lang="pt-BR" sz="1800" b="1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54816" marR="548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/>
                        <a:t>NF2</a:t>
                      </a:r>
                      <a:endParaRPr lang="pt-BR" sz="1800" b="1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54816" marR="548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/>
                        <a:t>Schwannomatose</a:t>
                      </a:r>
                      <a:endParaRPr lang="pt-BR" sz="1800" b="1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54816" marR="54816" marT="0" marB="0" anchor="ctr"/>
                </a:tc>
              </a:tr>
              <a:tr h="4652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b="1" dirty="0"/>
                        <a:t>Início </a:t>
                      </a:r>
                      <a:r>
                        <a:rPr lang="pt-BR" sz="1400" b="1" dirty="0" smtClean="0"/>
                        <a:t>típico das manifestações</a:t>
                      </a:r>
                      <a:endParaRPr lang="pt-BR" sz="1400" b="1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54816" marR="548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/>
                        <a:t>Infância</a:t>
                      </a:r>
                      <a:endParaRPr lang="pt-BR" sz="1400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54816" marR="548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/>
                        <a:t>Adolescência e início da vida adulta</a:t>
                      </a:r>
                      <a:endParaRPr lang="pt-BR" sz="1400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54816" marR="548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/>
                        <a:t>Vida adulta </a:t>
                      </a:r>
                      <a:r>
                        <a:rPr lang="pt-BR" sz="1400" dirty="0" smtClean="0"/>
                        <a:t>&gt; </a:t>
                      </a:r>
                      <a:r>
                        <a:rPr lang="pt-BR" sz="1400" dirty="0"/>
                        <a:t>30 anos</a:t>
                      </a:r>
                      <a:endParaRPr lang="pt-BR" sz="1400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54816" marR="54816" marT="0" marB="0" anchor="ctr"/>
                </a:tc>
              </a:tr>
            </a:tbl>
          </a:graphicData>
        </a:graphic>
      </p:graphicFrame>
      <p:pic>
        <p:nvPicPr>
          <p:cNvPr id="20499" name="Imagem 2" descr="Idades aparecimento N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t="5470" r="3125" b="6850"/>
          <a:stretch>
            <a:fillRect/>
          </a:stretch>
        </p:blipFill>
        <p:spPr bwMode="auto">
          <a:xfrm>
            <a:off x="4370125" y="1675816"/>
            <a:ext cx="63579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eta para baixo 4"/>
          <p:cNvSpPr/>
          <p:nvPr/>
        </p:nvSpPr>
        <p:spPr>
          <a:xfrm>
            <a:off x="5065694" y="1326812"/>
            <a:ext cx="428625" cy="22778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6" name="Seta para baixo 5"/>
          <p:cNvSpPr/>
          <p:nvPr/>
        </p:nvSpPr>
        <p:spPr>
          <a:xfrm>
            <a:off x="9388092" y="1326812"/>
            <a:ext cx="428625" cy="3490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7" name="Seta para baixo 6"/>
          <p:cNvSpPr/>
          <p:nvPr/>
        </p:nvSpPr>
        <p:spPr>
          <a:xfrm>
            <a:off x="7120469" y="1326812"/>
            <a:ext cx="428625" cy="849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1473693" y="1552329"/>
            <a:ext cx="268065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mais encontrada delas, a NF1, geralmente apresenta-se desde a infância e sua manifestação mais comum são as dificuldades de desenvolvimento psicomotor. </a:t>
            </a:r>
          </a:p>
          <a:p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NF2, mais rara, geralmente é diagnosticada na juventude e acomete a audição e o equilíbrio. </a:t>
            </a:r>
          </a:p>
          <a:p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Schwannomatose é mais rara e mais tardia, e seu principal sintoma é a dor.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23834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914759"/>
              </p:ext>
            </p:extLst>
          </p:nvPr>
        </p:nvGraphicFramePr>
        <p:xfrm>
          <a:off x="1703389" y="428626"/>
          <a:ext cx="8535988" cy="124699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133997"/>
                <a:gridCol w="2219356"/>
                <a:gridCol w="2205309"/>
                <a:gridCol w="1977326"/>
              </a:tblGrid>
              <a:tr h="3097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/>
                        <a:t>Características</a:t>
                      </a:r>
                      <a:endParaRPr lang="pt-BR" sz="1800" b="1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54816" marR="548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/>
                        <a:t>NF1</a:t>
                      </a:r>
                      <a:endParaRPr lang="pt-BR" sz="1800" b="1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54816" marR="548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/>
                        <a:t>NF2</a:t>
                      </a:r>
                      <a:endParaRPr lang="pt-BR" sz="1800" b="1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54816" marR="548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/>
                        <a:t>Schwannomatose</a:t>
                      </a:r>
                      <a:endParaRPr lang="pt-BR" sz="1800" b="1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54816" marR="54816" marT="0" marB="0" anchor="ctr"/>
                </a:tc>
              </a:tr>
              <a:tr h="6983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b="1" dirty="0"/>
                        <a:t>Manifestações </a:t>
                      </a:r>
                      <a:endParaRPr lang="pt-BR" sz="1400" b="1" dirty="0" smtClean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b="1" dirty="0" smtClean="0"/>
                        <a:t>típicas</a:t>
                      </a:r>
                      <a:endParaRPr lang="pt-BR" sz="1400" b="1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54816" marR="548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/>
                        <a:t>Manchas café-com-leite, efélides, neurofibromas</a:t>
                      </a:r>
                      <a:endParaRPr lang="pt-BR" sz="1400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54816" marR="548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/>
                        <a:t>Perda auditiva ou distúrbios do equilíbrio</a:t>
                      </a:r>
                      <a:endParaRPr lang="pt-BR" sz="1400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54816" marR="548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/>
                        <a:t>Dor persistente</a:t>
                      </a:r>
                      <a:endParaRPr lang="pt-BR" sz="1400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54816" marR="54816" marT="0" marB="0" anchor="ctr"/>
                </a:tc>
              </a:tr>
            </a:tbl>
          </a:graphicData>
        </a:graphic>
      </p:graphicFrame>
      <p:pic>
        <p:nvPicPr>
          <p:cNvPr id="235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1844675"/>
            <a:ext cx="359251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2" name="Imagem 5" descr="SCH e meningeom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239" y="1844675"/>
            <a:ext cx="3708400" cy="228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3" name="Imagem 6" descr="RNM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5" y="4581525"/>
            <a:ext cx="2643188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eta para baixo 6"/>
          <p:cNvSpPr/>
          <p:nvPr/>
        </p:nvSpPr>
        <p:spPr>
          <a:xfrm>
            <a:off x="3920111" y="1844675"/>
            <a:ext cx="428625" cy="415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8" name="Seta para baixo 7"/>
          <p:cNvSpPr/>
          <p:nvPr/>
        </p:nvSpPr>
        <p:spPr>
          <a:xfrm>
            <a:off x="9310689" y="1886802"/>
            <a:ext cx="428625" cy="26216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9" name="Seta para baixo 8"/>
          <p:cNvSpPr/>
          <p:nvPr/>
        </p:nvSpPr>
        <p:spPr>
          <a:xfrm>
            <a:off x="7466012" y="1886803"/>
            <a:ext cx="428625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3503614" y="3357564"/>
            <a:ext cx="1800225" cy="18002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0946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Cura ou tratamento?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061311" cy="3541714"/>
          </a:xfrm>
        </p:spPr>
        <p:txBody>
          <a:bodyPr/>
          <a:lstStyle/>
          <a:p>
            <a:r>
              <a:rPr lang="pt-BR" dirty="0"/>
              <a:t>A medicina ainda não tem cura para as NF, mas todas elas possuem tratamentos que podem melhorar a qualidade e a duração da vida das pessoas afetadas.</a:t>
            </a:r>
          </a:p>
          <a:p>
            <a:endParaRPr lang="pt-BR" dirty="0"/>
          </a:p>
        </p:txBody>
      </p:sp>
      <p:pic>
        <p:nvPicPr>
          <p:cNvPr id="11" name="Espaço Reservado para Conteúdo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200" y="637798"/>
            <a:ext cx="5891213" cy="5107742"/>
          </a:xfrm>
        </p:spPr>
      </p:pic>
    </p:spTree>
    <p:extLst>
      <p:ext uri="{BB962C8B-B14F-4D97-AF65-F5344CB8AC3E}">
        <p14:creationId xmlns:p14="http://schemas.microsoft.com/office/powerpoint/2010/main" val="311055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Maior demanda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dirty="0"/>
              <a:t>A principal demanda das pessoas e famílias </a:t>
            </a:r>
            <a:r>
              <a:rPr lang="pt-BR" dirty="0" smtClean="0"/>
              <a:t>com </a:t>
            </a:r>
            <a:r>
              <a:rPr lang="pt-BR" dirty="0"/>
              <a:t>NF é por informação confiável, porque as doenças raras, apesar de afetarem cerca de 3% da população mundial, não podem ser compreendidas em profundidade por todos os profissionais da saúde.</a:t>
            </a:r>
          </a:p>
          <a:p>
            <a:endParaRPr lang="pt-BR" dirty="0"/>
          </a:p>
        </p:txBody>
      </p:sp>
      <p:pic>
        <p:nvPicPr>
          <p:cNvPr id="5" name="Espaço Reservado para Conteúdo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057" y="592138"/>
            <a:ext cx="5495499" cy="5199062"/>
          </a:xfrm>
        </p:spPr>
      </p:pic>
    </p:spTree>
    <p:extLst>
      <p:ext uri="{BB962C8B-B14F-4D97-AF65-F5344CB8AC3E}">
        <p14:creationId xmlns:p14="http://schemas.microsoft.com/office/powerpoint/2010/main" val="347315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Informação direta</a:t>
            </a:r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155" y="1047565"/>
            <a:ext cx="7099767" cy="4376691"/>
          </a:xfrm>
        </p:spPr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6706" y="2249486"/>
            <a:ext cx="2981412" cy="3541714"/>
          </a:xfrm>
        </p:spPr>
        <p:txBody>
          <a:bodyPr/>
          <a:lstStyle/>
          <a:p>
            <a:r>
              <a:rPr lang="pt-BR" dirty="0"/>
              <a:t>Informação pessoal durante os atendimentos clínicos no Centro de Referência em Neurofibromatoses do Hospital das Clínicas da Universidade Federal de Minas Gerais (cerca de 1 mil famílias atendidas em 12 anos de existência)</a:t>
            </a:r>
          </a:p>
        </p:txBody>
      </p:sp>
    </p:spTree>
    <p:extLst>
      <p:ext uri="{BB962C8B-B14F-4D97-AF65-F5344CB8AC3E}">
        <p14:creationId xmlns:p14="http://schemas.microsoft.com/office/powerpoint/2010/main" val="363319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Reuniões mensais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2928145" cy="3541714"/>
          </a:xfrm>
        </p:spPr>
        <p:txBody>
          <a:bodyPr/>
          <a:lstStyle/>
          <a:p>
            <a:r>
              <a:rPr lang="pt-BR" dirty="0"/>
              <a:t>Reuniões mensais de pessoas com NF e suas famílias e profissionais de saúde (que vêm ocorrendo há 14 anos de forma ininterrupta)</a:t>
            </a:r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3" t="15112" r="5636" b="3658"/>
          <a:stretch/>
        </p:blipFill>
        <p:spPr>
          <a:xfrm>
            <a:off x="4520603" y="816746"/>
            <a:ext cx="7415514" cy="5069149"/>
          </a:xfrm>
        </p:spPr>
      </p:pic>
    </p:spTree>
    <p:extLst>
      <p:ext uri="{BB962C8B-B14F-4D97-AF65-F5344CB8AC3E}">
        <p14:creationId xmlns:p14="http://schemas.microsoft.com/office/powerpoint/2010/main" val="53077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Cartilhas didáticas</a:t>
            </a:r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5" r="5637" b="6439"/>
          <a:stretch/>
        </p:blipFill>
        <p:spPr>
          <a:xfrm>
            <a:off x="4565970" y="517476"/>
            <a:ext cx="6806325" cy="5273724"/>
          </a:xfrm>
        </p:spPr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309885" cy="3541714"/>
          </a:xfrm>
        </p:spPr>
        <p:txBody>
          <a:bodyPr/>
          <a:lstStyle/>
          <a:p>
            <a:r>
              <a:rPr lang="pt-BR" dirty="0"/>
              <a:t>Publicação e distribuição de cartilhas didáticas, escritas em linguagem acessível (“As manchinhas da Mariana”, na terceira edição, com tradução para o inglês, espanhol e alemão e cerca de 5 mil exemplares distribuídos)</a:t>
            </a:r>
          </a:p>
        </p:txBody>
      </p:sp>
    </p:spTree>
    <p:extLst>
      <p:ext uri="{BB962C8B-B14F-4D97-AF65-F5344CB8AC3E}">
        <p14:creationId xmlns:p14="http://schemas.microsoft.com/office/powerpoint/2010/main" val="278798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Palestras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6706" y="2249486"/>
            <a:ext cx="3336518" cy="3541714"/>
          </a:xfrm>
        </p:spPr>
        <p:txBody>
          <a:bodyPr/>
          <a:lstStyle/>
          <a:p>
            <a:r>
              <a:rPr lang="pt-BR" dirty="0"/>
              <a:t>Palestras educativas em congressos da área de saúde, em escolas e instituições públicas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78" y="1056443"/>
            <a:ext cx="6616731" cy="4222901"/>
          </a:xfrm>
        </p:spPr>
      </p:pic>
    </p:spTree>
    <p:extLst>
      <p:ext uri="{BB962C8B-B14F-4D97-AF65-F5344CB8AC3E}">
        <p14:creationId xmlns:p14="http://schemas.microsoft.com/office/powerpoint/2010/main" val="224656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Internet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dirty="0"/>
              <a:t>Publicação de informações em página na </a:t>
            </a:r>
            <a:r>
              <a:rPr lang="pt-BR" dirty="0" smtClean="0"/>
              <a:t>internet</a:t>
            </a:r>
          </a:p>
          <a:p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Manutenção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blog na internet com sistema de perguntas e respostas (cerca de 300 temas já abordados, com média de 12 mil acessos mensais);</a:t>
            </a:r>
          </a:p>
          <a:p>
            <a:endParaRPr lang="pt-BR" dirty="0"/>
          </a:p>
        </p:txBody>
      </p:sp>
      <p:pic>
        <p:nvPicPr>
          <p:cNvPr id="11" name="Espaço Reservado para Conteúdo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151" y="434650"/>
            <a:ext cx="4403325" cy="5965858"/>
          </a:xfrm>
        </p:spPr>
      </p:pic>
    </p:spTree>
    <p:extLst>
      <p:ext uri="{BB962C8B-B14F-4D97-AF65-F5344CB8AC3E}">
        <p14:creationId xmlns:p14="http://schemas.microsoft.com/office/powerpoint/2010/main" val="235473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Formação de recursos humanos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6706" y="2249486"/>
            <a:ext cx="3292130" cy="3541714"/>
          </a:xfrm>
        </p:spPr>
        <p:txBody>
          <a:bodyPr/>
          <a:lstStyle/>
          <a:p>
            <a:r>
              <a:rPr lang="pt-BR" dirty="0"/>
              <a:t>Apoio a pesquisas de alunos de iniciação científica (5), mestrado (8) e doutorado (4) nas áreas de medicina, fonoaudiologia, psicologia, nutrição, biologia molecular e fisioterapia;</a:t>
            </a:r>
          </a:p>
          <a:p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503" y="609600"/>
            <a:ext cx="5891213" cy="2180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084" y="3160451"/>
            <a:ext cx="4298518" cy="2867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533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Publicação de artigos científicos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274375" cy="3541714"/>
          </a:xfrm>
        </p:spPr>
        <p:txBody>
          <a:bodyPr/>
          <a:lstStyle/>
          <a:p>
            <a:r>
              <a:rPr lang="pt-BR" dirty="0" smtClean="0"/>
              <a:t>Revistas especializadas </a:t>
            </a:r>
            <a:r>
              <a:rPr lang="pt-BR" dirty="0" smtClean="0"/>
              <a:t>(18) e </a:t>
            </a:r>
            <a:r>
              <a:rPr lang="pt-BR" dirty="0" smtClean="0"/>
              <a:t>congressos </a:t>
            </a:r>
            <a:r>
              <a:rPr lang="pt-BR" dirty="0"/>
              <a:t>nacionais </a:t>
            </a:r>
            <a:r>
              <a:rPr lang="pt-BR" dirty="0" smtClean="0"/>
              <a:t>(8) e internacionais (32);</a:t>
            </a:r>
            <a:endParaRPr lang="pt-BR" dirty="0"/>
          </a:p>
          <a:p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692" y="609601"/>
            <a:ext cx="5324475" cy="2371725"/>
          </a:xfrm>
        </p:spPr>
      </p:pic>
      <p:pic>
        <p:nvPicPr>
          <p:cNvPr id="10" name="Espaço Reservado para Conteúdo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519" y="3305136"/>
            <a:ext cx="7818648" cy="309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72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Curso de Capacitação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dirty="0" smtClean="0"/>
              <a:t>Para profissionais e familiares envolvidos no </a:t>
            </a:r>
            <a:r>
              <a:rPr lang="pt-BR" dirty="0"/>
              <a:t>cuidados </a:t>
            </a:r>
            <a:r>
              <a:rPr lang="pt-BR" dirty="0" smtClean="0"/>
              <a:t>de pessoas com neurofibromatoses</a:t>
            </a:r>
            <a:r>
              <a:rPr lang="pt-BR" dirty="0"/>
              <a:t>.</a:t>
            </a:r>
          </a:p>
          <a:p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921" y="592138"/>
            <a:ext cx="4609771" cy="5199062"/>
          </a:xfrm>
        </p:spPr>
      </p:pic>
    </p:spTree>
    <p:extLst>
      <p:ext uri="{BB962C8B-B14F-4D97-AF65-F5344CB8AC3E}">
        <p14:creationId xmlns:p14="http://schemas.microsoft.com/office/powerpoint/2010/main" val="57130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Movimentos sociais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425295" cy="3541714"/>
          </a:xfrm>
        </p:spPr>
        <p:txBody>
          <a:bodyPr/>
          <a:lstStyle/>
          <a:p>
            <a:r>
              <a:rPr lang="pt-BR" dirty="0"/>
              <a:t>Movimentos junto a entidades políticas para promoção do reconhecimento legal das necessidades especiais das pessoas afetadas pelas NF.</a:t>
            </a:r>
          </a:p>
          <a:p>
            <a:endParaRPr lang="pt-BR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742" y="701336"/>
            <a:ext cx="6159891" cy="508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41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Rede </a:t>
            </a:r>
            <a:br>
              <a:rPr lang="pt-BR" dirty="0" smtClean="0"/>
            </a:br>
            <a:r>
              <a:rPr lang="pt-BR" dirty="0" smtClean="0"/>
              <a:t>humana de apoio</a:t>
            </a:r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200" y="1020423"/>
            <a:ext cx="5891213" cy="4342492"/>
          </a:xfrm>
        </p:spPr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dirty="0" smtClean="0"/>
              <a:t>Uma parte </a:t>
            </a:r>
            <a:r>
              <a:rPr lang="pt-BR" dirty="0"/>
              <a:t>das pessoas com </a:t>
            </a:r>
            <a:r>
              <a:rPr lang="pt-BR" dirty="0" smtClean="0"/>
              <a:t>NF </a:t>
            </a:r>
            <a:r>
              <a:rPr lang="pt-BR" dirty="0"/>
              <a:t>apresenta dificuldades de inserção social, o que faz com que elas necessitem de apoio de familiares e amigos para levarem uma vida adequada.</a:t>
            </a:r>
          </a:p>
          <a:p>
            <a:r>
              <a:rPr lang="pt-BR" dirty="0"/>
              <a:t>Esta rede de apoio precisa ter origem </a:t>
            </a:r>
            <a:r>
              <a:rPr lang="pt-BR" dirty="0" smtClean="0"/>
              <a:t>nas demandas da </a:t>
            </a:r>
            <a:r>
              <a:rPr lang="pt-BR" dirty="0"/>
              <a:t>pessoa afetada pela </a:t>
            </a:r>
            <a:r>
              <a:rPr lang="pt-BR" dirty="0" smtClean="0"/>
              <a:t>NF, </a:t>
            </a:r>
            <a:r>
              <a:rPr lang="pt-BR" dirty="0"/>
              <a:t>em função de sua maior ou menor necessidade de cuidados especiais. </a:t>
            </a:r>
          </a:p>
        </p:txBody>
      </p:sp>
    </p:spTree>
    <p:extLst>
      <p:ext uri="{BB962C8B-B14F-4D97-AF65-F5344CB8AC3E}">
        <p14:creationId xmlns:p14="http://schemas.microsoft.com/office/powerpoint/2010/main" val="332601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Família 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e </a:t>
            </a:r>
            <a:r>
              <a:rPr lang="pt-BR" dirty="0" smtClean="0"/>
              <a:t>amigos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6705" y="2734322"/>
            <a:ext cx="3856037" cy="3056878"/>
          </a:xfrm>
        </p:spPr>
        <p:txBody>
          <a:bodyPr/>
          <a:lstStyle/>
          <a:p>
            <a:r>
              <a:rPr lang="pt-BR" dirty="0" smtClean="0"/>
              <a:t>Os </a:t>
            </a:r>
            <a:r>
              <a:rPr lang="pt-BR" dirty="0"/>
              <a:t>familiares formam o primeiro elo da pessoa com </a:t>
            </a:r>
            <a:r>
              <a:rPr lang="pt-BR" dirty="0" smtClean="0"/>
              <a:t>NF </a:t>
            </a:r>
            <a:r>
              <a:rPr lang="pt-BR" dirty="0" smtClean="0"/>
              <a:t>com a sociedade.</a:t>
            </a:r>
          </a:p>
          <a:p>
            <a:r>
              <a:rPr lang="pt-BR" dirty="0" smtClean="0"/>
              <a:t>Em seguida, vêm os amigos</a:t>
            </a:r>
            <a:r>
              <a:rPr lang="pt-BR" dirty="0"/>
              <a:t>, que devem ser conscientizados dos problemas e dificuldades das pessoas afetadas pela </a:t>
            </a:r>
            <a:r>
              <a:rPr lang="pt-BR" dirty="0" smtClean="0"/>
              <a:t>NF, </a:t>
            </a:r>
            <a:r>
              <a:rPr lang="pt-BR" dirty="0"/>
              <a:t>para que possam compreender melhor seu comportamento.</a:t>
            </a:r>
          </a:p>
          <a:p>
            <a:endParaRPr lang="pt-BR" dirty="0"/>
          </a:p>
        </p:txBody>
      </p:sp>
      <p:pic>
        <p:nvPicPr>
          <p:cNvPr id="7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092" y="592138"/>
            <a:ext cx="5823429" cy="5199062"/>
          </a:xfrm>
        </p:spPr>
      </p:pic>
    </p:spTree>
    <p:extLst>
      <p:ext uri="{BB962C8B-B14F-4D97-AF65-F5344CB8AC3E}">
        <p14:creationId xmlns:p14="http://schemas.microsoft.com/office/powerpoint/2010/main" val="333871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Escola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096821" cy="3541714"/>
          </a:xfrm>
        </p:spPr>
        <p:txBody>
          <a:bodyPr>
            <a:normAutofit fontScale="92500"/>
          </a:bodyPr>
          <a:lstStyle/>
          <a:p>
            <a:r>
              <a:rPr lang="pt-BR" dirty="0"/>
              <a:t>Os professores e a escola constituem </a:t>
            </a:r>
            <a:r>
              <a:rPr lang="pt-BR" dirty="0" smtClean="0"/>
              <a:t>outro </a:t>
            </a:r>
            <a:r>
              <a:rPr lang="pt-BR" dirty="0" smtClean="0"/>
              <a:t>passo importante, especialmente para as pessoas com NF1. </a:t>
            </a:r>
            <a:endParaRPr lang="pt-BR" dirty="0" smtClean="0"/>
          </a:p>
          <a:p>
            <a:endParaRPr lang="pt-BR" dirty="0"/>
          </a:p>
          <a:p>
            <a:r>
              <a:rPr lang="pt-BR" dirty="0" smtClean="0"/>
              <a:t>Eles </a:t>
            </a:r>
            <a:r>
              <a:rPr lang="pt-BR" dirty="0"/>
              <a:t>devem receber laudos e cartilhas que possam auxiliar os profissionais da educação a exercerem o seu papel de desenvolvimento do potencial humano das pessoas com NF1.</a:t>
            </a:r>
          </a:p>
          <a:p>
            <a:endParaRPr lang="pt-BR" dirty="0"/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" name="Espaço Reservado para Conteúdo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968" y="609601"/>
            <a:ext cx="5897671" cy="519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33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Profissionais da saúde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O nível seguinte de apoio deve ser formado pelos profissionais da saúde no bairro da pessoa afetada pela NF1, os quais precisam ser informados da existência e característica da doença por meio das cartilhas especializadas e dos endereços adequados na internet. </a:t>
            </a:r>
            <a:endParaRPr lang="pt-BR" dirty="0" smtClean="0"/>
          </a:p>
          <a:p>
            <a:r>
              <a:rPr lang="pt-BR" dirty="0" smtClean="0"/>
              <a:t>O </a:t>
            </a:r>
            <a:r>
              <a:rPr lang="pt-BR" dirty="0"/>
              <a:t>Programa de Saúde da Família, os Postos de Atendimento e os demais segmentos do Sistema Único de Saúde devem ser mobilizados progressivamente para o atendimento das pessoas com NF.</a:t>
            </a:r>
          </a:p>
          <a:p>
            <a:endParaRPr lang="pt-BR" dirty="0"/>
          </a:p>
        </p:txBody>
      </p:sp>
      <p:pic>
        <p:nvPicPr>
          <p:cNvPr id="11" name="Espaço Reservado para Conteúdo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468" y="893687"/>
            <a:ext cx="2328580" cy="1516090"/>
          </a:xfrm>
        </p:spPr>
      </p:pic>
      <p:pic>
        <p:nvPicPr>
          <p:cNvPr id="12" name="Espaço Reservado para Conteúdo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418" y="2822588"/>
            <a:ext cx="2277098" cy="1482571"/>
          </a:xfrm>
          <a:prstGeom prst="rect">
            <a:avLst/>
          </a:prstGeom>
        </p:spPr>
      </p:pic>
      <p:pic>
        <p:nvPicPr>
          <p:cNvPr id="13" name="Espaço Reservado para Conteúdo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094" y="5002057"/>
            <a:ext cx="1725650" cy="1123535"/>
          </a:xfrm>
          <a:prstGeom prst="rect">
            <a:avLst/>
          </a:prstGeom>
        </p:spPr>
      </p:pic>
      <p:pic>
        <p:nvPicPr>
          <p:cNvPr id="14" name="Espaço Reservado para Conteúdo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393" y="5002056"/>
            <a:ext cx="1725650" cy="1123535"/>
          </a:xfrm>
          <a:prstGeom prst="rect">
            <a:avLst/>
          </a:prstGeom>
        </p:spPr>
      </p:pic>
      <p:pic>
        <p:nvPicPr>
          <p:cNvPr id="15" name="Espaço Reservado para Conteúdo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693" y="5002056"/>
            <a:ext cx="1719616" cy="1119606"/>
          </a:xfrm>
          <a:prstGeom prst="rect">
            <a:avLst/>
          </a:prstGeom>
        </p:spPr>
      </p:pic>
      <p:pic>
        <p:nvPicPr>
          <p:cNvPr id="16" name="Espaço Reservado para Conteúdo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444" y="2822588"/>
            <a:ext cx="2277098" cy="148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25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775316"/>
          </a:xfrm>
        </p:spPr>
        <p:txBody>
          <a:bodyPr/>
          <a:lstStyle/>
          <a:p>
            <a:r>
              <a:rPr lang="pt-BR" dirty="0" smtClean="0"/>
              <a:t>Associações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Esta rede humana de apoio às pessoas com NF1 pode ser fortalecida pela participação em associações como a AMAVI, a AMANF e outras, que precisam compreender o seu papel político de formação de uma representação social da doença junto à sociedade e, desta forma, influenciar as decisões coletivas nas políticas públicas de bem-estar social e direitos humanos.</a:t>
            </a:r>
          </a:p>
          <a:p>
            <a:endParaRPr lang="pt-BR" dirty="0"/>
          </a:p>
        </p:txBody>
      </p:sp>
      <p:pic>
        <p:nvPicPr>
          <p:cNvPr id="5" name="Espaço Reservado para Conteúdo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439" y="592138"/>
            <a:ext cx="5710734" cy="5199062"/>
          </a:xfrm>
        </p:spPr>
      </p:pic>
    </p:spTree>
    <p:extLst>
      <p:ext uri="{BB962C8B-B14F-4D97-AF65-F5344CB8AC3E}">
        <p14:creationId xmlns:p14="http://schemas.microsoft.com/office/powerpoint/2010/main" val="298430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Política</a:t>
            </a:r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430611"/>
            <a:ext cx="5477522" cy="5629433"/>
          </a:xfrm>
        </p:spPr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dirty="0"/>
              <a:t>A imagem social construída para as NF poderá influenciar a política nacional de saúde, a política de formação de recursos humanos destinados ao seu cuidado, assim como o financiamento para pesquisas científicas que venham a contribuir para mais qualidade de vida para as pessoas afetadas.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00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2284305" cy="1639884"/>
          </a:xfrm>
        </p:spPr>
        <p:txBody>
          <a:bodyPr/>
          <a:lstStyle/>
          <a:p>
            <a:r>
              <a:rPr lang="pt-BR" dirty="0" smtClean="0"/>
              <a:t>O círculo virtuoso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6706" y="2249486"/>
            <a:ext cx="2132310" cy="3541714"/>
          </a:xfrm>
        </p:spPr>
        <p:txBody>
          <a:bodyPr>
            <a:normAutofit fontScale="92500"/>
          </a:bodyPr>
          <a:lstStyle/>
          <a:p>
            <a:r>
              <a:rPr lang="pt-BR" dirty="0"/>
              <a:t>O círculo virtuoso desta rede humana de apoio às pessoas com NF é formado por autoestima, amor familiar, amizade, empatia profissional, espírito público, justiça social e solidariedade. </a:t>
            </a:r>
          </a:p>
          <a:p>
            <a:r>
              <a:rPr lang="pt-BR" dirty="0"/>
              <a:t> </a:t>
            </a:r>
          </a:p>
          <a:p>
            <a:endParaRPr lang="pt-BR" dirty="0"/>
          </a:p>
        </p:txBody>
      </p:sp>
      <p:sp>
        <p:nvSpPr>
          <p:cNvPr id="5" name="Elipse 4"/>
          <p:cNvSpPr/>
          <p:nvPr/>
        </p:nvSpPr>
        <p:spPr>
          <a:xfrm>
            <a:off x="5930883" y="2582913"/>
            <a:ext cx="1882066" cy="1384917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Pessoa com NF</a:t>
            </a:r>
            <a:endParaRPr lang="pt-BR" dirty="0"/>
          </a:p>
        </p:txBody>
      </p:sp>
      <p:sp>
        <p:nvSpPr>
          <p:cNvPr id="6" name="Elipse 5"/>
          <p:cNvSpPr/>
          <p:nvPr/>
        </p:nvSpPr>
        <p:spPr>
          <a:xfrm>
            <a:off x="4599373" y="4877277"/>
            <a:ext cx="1882066" cy="138491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Família e amigos</a:t>
            </a:r>
            <a:endParaRPr lang="pt-BR" dirty="0"/>
          </a:p>
        </p:txBody>
      </p:sp>
      <p:sp>
        <p:nvSpPr>
          <p:cNvPr id="7" name="Elipse 6"/>
          <p:cNvSpPr/>
          <p:nvPr/>
        </p:nvSpPr>
        <p:spPr>
          <a:xfrm>
            <a:off x="7613166" y="4877276"/>
            <a:ext cx="2001349" cy="1384917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Associação</a:t>
            </a:r>
          </a:p>
          <a:p>
            <a:pPr algn="ctr"/>
            <a:r>
              <a:rPr lang="pt-BR" dirty="0" smtClean="0"/>
              <a:t>de Apoio</a:t>
            </a:r>
            <a:endParaRPr lang="pt-BR" dirty="0"/>
          </a:p>
        </p:txBody>
      </p:sp>
      <p:sp>
        <p:nvSpPr>
          <p:cNvPr id="8" name="Elipse 7"/>
          <p:cNvSpPr/>
          <p:nvPr/>
        </p:nvSpPr>
        <p:spPr>
          <a:xfrm>
            <a:off x="8425357" y="2611076"/>
            <a:ext cx="1882066" cy="1384917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Escola</a:t>
            </a:r>
            <a:endParaRPr lang="pt-BR" dirty="0"/>
          </a:p>
        </p:txBody>
      </p:sp>
      <p:sp>
        <p:nvSpPr>
          <p:cNvPr id="9" name="Elipse 8"/>
          <p:cNvSpPr/>
          <p:nvPr/>
        </p:nvSpPr>
        <p:spPr>
          <a:xfrm>
            <a:off x="9911656" y="4150403"/>
            <a:ext cx="1707646" cy="1384917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Imagem Pública</a:t>
            </a:r>
            <a:endParaRPr lang="pt-BR" dirty="0"/>
          </a:p>
        </p:txBody>
      </p:sp>
      <p:sp>
        <p:nvSpPr>
          <p:cNvPr id="11" name="Elipse 10"/>
          <p:cNvSpPr/>
          <p:nvPr/>
        </p:nvSpPr>
        <p:spPr>
          <a:xfrm>
            <a:off x="10141427" y="1268740"/>
            <a:ext cx="1584925" cy="1384917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Política</a:t>
            </a:r>
            <a:endParaRPr lang="pt-BR" dirty="0"/>
          </a:p>
        </p:txBody>
      </p:sp>
      <p:sp>
        <p:nvSpPr>
          <p:cNvPr id="12" name="Elipse 11"/>
          <p:cNvSpPr/>
          <p:nvPr/>
        </p:nvSpPr>
        <p:spPr>
          <a:xfrm>
            <a:off x="3491750" y="2715064"/>
            <a:ext cx="1882066" cy="138491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Saúde Pública</a:t>
            </a:r>
            <a:endParaRPr lang="pt-BR" dirty="0"/>
          </a:p>
        </p:txBody>
      </p:sp>
      <p:sp>
        <p:nvSpPr>
          <p:cNvPr id="13" name="Elipse 12"/>
          <p:cNvSpPr/>
          <p:nvPr/>
        </p:nvSpPr>
        <p:spPr>
          <a:xfrm>
            <a:off x="7229919" y="280215"/>
            <a:ext cx="1882066" cy="138491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Governos</a:t>
            </a:r>
            <a:endParaRPr lang="pt-BR" dirty="0"/>
          </a:p>
        </p:txBody>
      </p:sp>
      <p:sp>
        <p:nvSpPr>
          <p:cNvPr id="14" name="Elipse 13"/>
          <p:cNvSpPr/>
          <p:nvPr/>
        </p:nvSpPr>
        <p:spPr>
          <a:xfrm>
            <a:off x="3651149" y="186451"/>
            <a:ext cx="1882066" cy="1384917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Ciência</a:t>
            </a:r>
            <a:endParaRPr lang="pt-BR" dirty="0"/>
          </a:p>
        </p:txBody>
      </p:sp>
      <p:sp>
        <p:nvSpPr>
          <p:cNvPr id="17" name="Seta para a direita 16"/>
          <p:cNvSpPr/>
          <p:nvPr/>
        </p:nvSpPr>
        <p:spPr>
          <a:xfrm rot="19373056">
            <a:off x="9285067" y="4907846"/>
            <a:ext cx="982010" cy="442494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Seta para a direita 17"/>
          <p:cNvSpPr/>
          <p:nvPr/>
        </p:nvSpPr>
        <p:spPr>
          <a:xfrm rot="16489732">
            <a:off x="9835036" y="3209747"/>
            <a:ext cx="1980486" cy="43500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Seta para a direita 19"/>
          <p:cNvSpPr/>
          <p:nvPr/>
        </p:nvSpPr>
        <p:spPr>
          <a:xfrm rot="19449011">
            <a:off x="5936317" y="4256195"/>
            <a:ext cx="3099140" cy="359949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Seta para a direita 20"/>
          <p:cNvSpPr/>
          <p:nvPr/>
        </p:nvSpPr>
        <p:spPr>
          <a:xfrm rot="16821151">
            <a:off x="8446350" y="4179610"/>
            <a:ext cx="1297357" cy="38665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Seta para baixo 21"/>
          <p:cNvSpPr/>
          <p:nvPr/>
        </p:nvSpPr>
        <p:spPr>
          <a:xfrm rot="6748417">
            <a:off x="9480716" y="394946"/>
            <a:ext cx="385680" cy="1903858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Seta para baixo 22"/>
          <p:cNvSpPr/>
          <p:nvPr/>
        </p:nvSpPr>
        <p:spPr>
          <a:xfrm rot="20530171">
            <a:off x="8393080" y="1456508"/>
            <a:ext cx="325599" cy="1704026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Seta para baixo 23"/>
          <p:cNvSpPr/>
          <p:nvPr/>
        </p:nvSpPr>
        <p:spPr>
          <a:xfrm rot="5400000">
            <a:off x="6244460" y="-103600"/>
            <a:ext cx="382122" cy="2114464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Seta para baixo 25"/>
          <p:cNvSpPr/>
          <p:nvPr/>
        </p:nvSpPr>
        <p:spPr>
          <a:xfrm rot="3302215">
            <a:off x="6106379" y="650570"/>
            <a:ext cx="341999" cy="2971101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Seta para a esquerda e para a direita 28"/>
          <p:cNvSpPr/>
          <p:nvPr/>
        </p:nvSpPr>
        <p:spPr>
          <a:xfrm>
            <a:off x="6267636" y="5417301"/>
            <a:ext cx="1651030" cy="373899"/>
          </a:xfrm>
          <a:prstGeom prst="left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Seta para baixo 29"/>
          <p:cNvSpPr/>
          <p:nvPr/>
        </p:nvSpPr>
        <p:spPr>
          <a:xfrm rot="20193939">
            <a:off x="4830576" y="3885349"/>
            <a:ext cx="478378" cy="1231799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Seta para baixo 30"/>
          <p:cNvSpPr/>
          <p:nvPr/>
        </p:nvSpPr>
        <p:spPr>
          <a:xfrm>
            <a:off x="4412202" y="1268740"/>
            <a:ext cx="346229" cy="1705279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Seta para a direita 31"/>
          <p:cNvSpPr/>
          <p:nvPr/>
        </p:nvSpPr>
        <p:spPr>
          <a:xfrm rot="17666726">
            <a:off x="5481546" y="4351493"/>
            <a:ext cx="1272252" cy="439487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Seta para a direita 32"/>
          <p:cNvSpPr/>
          <p:nvPr/>
        </p:nvSpPr>
        <p:spPr>
          <a:xfrm>
            <a:off x="5046530" y="3130088"/>
            <a:ext cx="806369" cy="406462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Seta para a direita 33"/>
          <p:cNvSpPr/>
          <p:nvPr/>
        </p:nvSpPr>
        <p:spPr>
          <a:xfrm rot="10634321">
            <a:off x="7888988" y="3130196"/>
            <a:ext cx="642517" cy="408999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388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Obrigado pela atenção</a:t>
            </a:r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408" y="405706"/>
            <a:ext cx="4465535" cy="5954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dirty="0" smtClean="0"/>
              <a:t>Contatos</a:t>
            </a:r>
          </a:p>
          <a:p>
            <a:r>
              <a:rPr lang="pt-BR" dirty="0" smtClean="0">
                <a:hlinkClick r:id="rId3"/>
              </a:rPr>
              <a:t>rodrigues.loc@gmail.com</a:t>
            </a:r>
            <a:r>
              <a:rPr lang="pt-BR" dirty="0" smtClean="0"/>
              <a:t> </a:t>
            </a:r>
          </a:p>
          <a:p>
            <a:r>
              <a:rPr lang="pt-BR" dirty="0" smtClean="0">
                <a:hlinkClick r:id="rId4"/>
              </a:rPr>
              <a:t>www.lormedico.blogspot.com.br</a:t>
            </a:r>
            <a:endParaRPr lang="pt-BR" dirty="0" smtClean="0"/>
          </a:p>
          <a:p>
            <a:r>
              <a:rPr lang="pt-BR" dirty="0" smtClean="0">
                <a:hlinkClick r:id="rId5"/>
              </a:rPr>
              <a:t>www.amanf.org.br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202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192</TotalTime>
  <Words>928</Words>
  <Application>Microsoft Office PowerPoint</Application>
  <PresentationFormat>Widescreen</PresentationFormat>
  <Paragraphs>90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Candara</vt:lpstr>
      <vt:lpstr>Times New Roman</vt:lpstr>
      <vt:lpstr>Trebuchet MS</vt:lpstr>
      <vt:lpstr>Tw Cen MT</vt:lpstr>
      <vt:lpstr>Circuito</vt:lpstr>
      <vt:lpstr>A rede humana de apoio às pessoas com neurofibromatoses</vt:lpstr>
      <vt:lpstr>Neurofibromatoses</vt:lpstr>
      <vt:lpstr>Apresentação do PowerPoint</vt:lpstr>
      <vt:lpstr>Apresentação do PowerPoint</vt:lpstr>
      <vt:lpstr>Apresentação do PowerPoint</vt:lpstr>
      <vt:lpstr>Cura ou tratamento?</vt:lpstr>
      <vt:lpstr>Maior demanda</vt:lpstr>
      <vt:lpstr>Informação direta</vt:lpstr>
      <vt:lpstr>Reuniões mensais</vt:lpstr>
      <vt:lpstr>Cartilhas didáticas</vt:lpstr>
      <vt:lpstr>Palestras</vt:lpstr>
      <vt:lpstr>Internet</vt:lpstr>
      <vt:lpstr>Formação de recursos humanos</vt:lpstr>
      <vt:lpstr>Publicação de artigos científicos</vt:lpstr>
      <vt:lpstr>Curso de Capacitação</vt:lpstr>
      <vt:lpstr>Movimentos sociais</vt:lpstr>
      <vt:lpstr>Rede  humana de apoio</vt:lpstr>
      <vt:lpstr>Família  e amigos</vt:lpstr>
      <vt:lpstr>Escola</vt:lpstr>
      <vt:lpstr>Profissionais da saúde</vt:lpstr>
      <vt:lpstr>Associações</vt:lpstr>
      <vt:lpstr>Política</vt:lpstr>
      <vt:lpstr>O círculo virtuoso</vt:lpstr>
      <vt:lpstr>Obrigado pela atenção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rede humana de apoio às pessoas com neurofibromatoses</dc:title>
  <dc:creator>LuizOswaldo</dc:creator>
  <cp:lastModifiedBy>LuizOswaldo</cp:lastModifiedBy>
  <cp:revision>26</cp:revision>
  <dcterms:created xsi:type="dcterms:W3CDTF">2016-10-15T13:08:59Z</dcterms:created>
  <dcterms:modified xsi:type="dcterms:W3CDTF">2016-10-17T14:33:26Z</dcterms:modified>
</cp:coreProperties>
</file>